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7" r:id="rId2"/>
    <p:sldId id="292" r:id="rId3"/>
    <p:sldId id="268" r:id="rId4"/>
    <p:sldId id="290" r:id="rId5"/>
    <p:sldId id="293" r:id="rId6"/>
    <p:sldId id="294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295" r:id="rId15"/>
    <p:sldId id="28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528"/>
    <a:srgbClr val="011252"/>
    <a:srgbClr val="E48312"/>
    <a:srgbClr val="BD582C"/>
    <a:srgbClr val="021452"/>
    <a:srgbClr val="010728"/>
    <a:srgbClr val="030307"/>
    <a:srgbClr val="00072F"/>
    <a:srgbClr val="0011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Estilo o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68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8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496EE-8534-4627-927D-7AE59763F689}" type="datetimeFigureOut">
              <a:rPr lang="es-PE" smtClean="0"/>
              <a:t>21/08/2026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1B910-4975-4BD5-8922-8EB255D8A390}" type="slidenum">
              <a:rPr lang="es-PE" smtClean="0"/>
              <a:t>‹Nº›</a:t>
            </a:fld>
            <a:endParaRPr lang="es-P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8206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496EE-8534-4627-927D-7AE59763F689}" type="datetimeFigureOut">
              <a:rPr lang="es-PE" smtClean="0"/>
              <a:t>21/08/2026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1B910-4975-4BD5-8922-8EB255D8A39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88703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496EE-8534-4627-927D-7AE59763F689}" type="datetimeFigureOut">
              <a:rPr lang="es-PE" smtClean="0"/>
              <a:t>21/08/2026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1B910-4975-4BD5-8922-8EB255D8A39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0065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496EE-8534-4627-927D-7AE59763F689}" type="datetimeFigureOut">
              <a:rPr lang="es-PE" smtClean="0"/>
              <a:t>21/08/2026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1B910-4975-4BD5-8922-8EB255D8A39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48730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496EE-8534-4627-927D-7AE59763F689}" type="datetimeFigureOut">
              <a:rPr lang="es-PE" smtClean="0"/>
              <a:t>21/08/2026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1B910-4975-4BD5-8922-8EB255D8A390}" type="slidenum">
              <a:rPr lang="es-PE" smtClean="0"/>
              <a:t>‹Nº›</a:t>
            </a:fld>
            <a:endParaRPr lang="es-P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0147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496EE-8534-4627-927D-7AE59763F689}" type="datetimeFigureOut">
              <a:rPr lang="es-PE" smtClean="0"/>
              <a:t>21/08/2026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1B910-4975-4BD5-8922-8EB255D8A39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776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496EE-8534-4627-927D-7AE59763F689}" type="datetimeFigureOut">
              <a:rPr lang="es-PE" smtClean="0"/>
              <a:t>21/08/2026</a:t>
            </a:fld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1B910-4975-4BD5-8922-8EB255D8A39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40275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496EE-8534-4627-927D-7AE59763F689}" type="datetimeFigureOut">
              <a:rPr lang="es-PE" smtClean="0"/>
              <a:t>21/08/2026</a:t>
            </a:fld>
            <a:endParaRPr lang="es-P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1B910-4975-4BD5-8922-8EB255D8A39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81674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PE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P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496EE-8534-4627-927D-7AE59763F689}" type="datetimeFigureOut">
              <a:rPr lang="es-PE" smtClean="0"/>
              <a:t>21/08/2026</a:t>
            </a:fld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1B910-4975-4BD5-8922-8EB255D8A39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05070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8F496EE-8534-4627-927D-7AE59763F689}" type="datetimeFigureOut">
              <a:rPr lang="es-PE" smtClean="0"/>
              <a:t>21/08/2026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D61B910-4975-4BD5-8922-8EB255D8A39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27887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496EE-8534-4627-927D-7AE59763F689}" type="datetimeFigureOut">
              <a:rPr lang="es-PE" smtClean="0"/>
              <a:t>21/08/2026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1B910-4975-4BD5-8922-8EB255D8A390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63560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PE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PE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8F496EE-8534-4627-927D-7AE59763F689}" type="datetimeFigureOut">
              <a:rPr lang="es-PE" smtClean="0"/>
              <a:t>21/08/2026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D61B910-4975-4BD5-8922-8EB255D8A390}" type="slidenum">
              <a:rPr lang="es-PE" smtClean="0"/>
              <a:t>‹Nº›</a:t>
            </a:fld>
            <a:endParaRPr lang="es-P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55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blog.checkpoint.com/research/latin-america-sees-sharpest-rise-in-cyber-attacks-in-december-2025-as-ransomware-activity-accelerates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7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6788DD2F-5AA5-4584-9A43-0BC9F5402FD7}"/>
              </a:ext>
            </a:extLst>
          </p:cNvPr>
          <p:cNvSpPr/>
          <p:nvPr/>
        </p:nvSpPr>
        <p:spPr>
          <a:xfrm>
            <a:off x="0" y="0"/>
            <a:ext cx="460984" cy="6858000"/>
          </a:xfrm>
          <a:prstGeom prst="rect">
            <a:avLst/>
          </a:prstGeom>
          <a:solidFill>
            <a:srgbClr val="BD58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9077C6E-307B-4B5E-BA82-B7CC1FCE1FE0}"/>
              </a:ext>
            </a:extLst>
          </p:cNvPr>
          <p:cNvSpPr/>
          <p:nvPr/>
        </p:nvSpPr>
        <p:spPr>
          <a:xfrm>
            <a:off x="460984" y="0"/>
            <a:ext cx="45719" cy="6858000"/>
          </a:xfrm>
          <a:prstGeom prst="rect">
            <a:avLst/>
          </a:prstGeom>
          <a:solidFill>
            <a:srgbClr val="E4831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9" name="Título 3">
            <a:extLst>
              <a:ext uri="{FF2B5EF4-FFF2-40B4-BE49-F238E27FC236}">
                <a16:creationId xmlns:a16="http://schemas.microsoft.com/office/drawing/2014/main" id="{D2EF6487-1E67-44F5-9890-3B611C4E568E}"/>
              </a:ext>
            </a:extLst>
          </p:cNvPr>
          <p:cNvSpPr txBox="1">
            <a:spLocks/>
          </p:cNvSpPr>
          <p:nvPr/>
        </p:nvSpPr>
        <p:spPr>
          <a:xfrm>
            <a:off x="1173059" y="2879427"/>
            <a:ext cx="10415562" cy="18077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b="1" dirty="0">
                <a:solidFill>
                  <a:schemeClr val="bg1"/>
                </a:solidFill>
              </a:rPr>
              <a:t>DIPLOMADO</a:t>
            </a:r>
          </a:p>
          <a:p>
            <a:r>
              <a:rPr lang="es-PE" b="1" dirty="0">
                <a:solidFill>
                  <a:schemeClr val="bg1"/>
                </a:solidFill>
              </a:rPr>
              <a:t>Gestión de la Ciberseguridad y Privacidad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7DF3B16-6AF6-4FA5-1238-9B3E2F6130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660" y="5299478"/>
            <a:ext cx="3398340" cy="102462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BF380DC-355B-E1AC-98A8-160E5C126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035" y="174292"/>
            <a:ext cx="4291528" cy="1365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/>
              <a:t> Activos de información </a:t>
            </a:r>
            <a:endParaRPr lang="es-PE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807522" y="2200564"/>
            <a:ext cx="5227517" cy="3668530"/>
          </a:xfrm>
        </p:spPr>
        <p:txBody>
          <a:bodyPr/>
          <a:lstStyle/>
          <a:p>
            <a:r>
              <a:rPr lang="es-PE" sz="2400" b="1" dirty="0">
                <a:solidFill>
                  <a:srgbClr val="0F1115"/>
                </a:solidFill>
                <a:latin typeface="quote-cjk-patch"/>
              </a:rPr>
              <a:t>Clasificación de activos</a:t>
            </a:r>
            <a:endParaRPr lang="es-PE" sz="2400" dirty="0">
              <a:solidFill>
                <a:srgbClr val="0F1115"/>
              </a:solidFill>
              <a:latin typeface="quote-cjk-patch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sz="2400" b="1" dirty="0">
                <a:solidFill>
                  <a:srgbClr val="0F1115"/>
                </a:solidFill>
                <a:latin typeface="quote-cjk-patch"/>
              </a:rPr>
              <a:t>Tangibles</a:t>
            </a:r>
            <a:r>
              <a:rPr lang="es-PE" sz="2400" dirty="0">
                <a:solidFill>
                  <a:srgbClr val="0F1115"/>
                </a:solidFill>
                <a:latin typeface="quote-cjk-patch"/>
              </a:rPr>
              <a:t>: Servidores, equipos de red, dispositivos de almacenamiento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sz="2400" b="1" dirty="0">
                <a:solidFill>
                  <a:srgbClr val="0F1115"/>
                </a:solidFill>
                <a:latin typeface="quote-cjk-patch"/>
              </a:rPr>
              <a:t>Intangibles</a:t>
            </a:r>
            <a:r>
              <a:rPr lang="es-PE" sz="2400" dirty="0">
                <a:solidFill>
                  <a:srgbClr val="0F1115"/>
                </a:solidFill>
                <a:latin typeface="quote-cjk-patch"/>
              </a:rPr>
              <a:t>: Datos, software, propiedad intelectual, reputación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sz="2400" b="1" dirty="0">
                <a:solidFill>
                  <a:srgbClr val="0F1115"/>
                </a:solidFill>
                <a:latin typeface="quote-cjk-patch"/>
              </a:rPr>
              <a:t>Por criticidad</a:t>
            </a:r>
            <a:r>
              <a:rPr lang="es-PE" sz="2400" dirty="0">
                <a:solidFill>
                  <a:srgbClr val="0F1115"/>
                </a:solidFill>
                <a:latin typeface="quote-cjk-patch"/>
              </a:rPr>
              <a:t>: Críticos, importantes, normales, de bajo impacto</a:t>
            </a:r>
          </a:p>
          <a:p>
            <a:endParaRPr lang="es-PE" dirty="0"/>
          </a:p>
        </p:txBody>
      </p:sp>
      <p:pic>
        <p:nvPicPr>
          <p:cNvPr id="5" name="Imagen 6">
            <a:extLst>
              <a:ext uri="{FF2B5EF4-FFF2-40B4-BE49-F238E27FC236}">
                <a16:creationId xmlns:a16="http://schemas.microsoft.com/office/drawing/2014/main" id="{065DCB63-58A4-B462-DBE9-2D93D0FE53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419" y="178228"/>
            <a:ext cx="3035965" cy="915366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234" y="2200564"/>
            <a:ext cx="5391150" cy="311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305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/>
              <a:t> Activos de información </a:t>
            </a:r>
            <a:endParaRPr lang="es-PE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056904" y="2200564"/>
            <a:ext cx="4538747" cy="366853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PE" sz="2400" b="1" dirty="0">
                <a:solidFill>
                  <a:srgbClr val="0F1115"/>
                </a:solidFill>
                <a:latin typeface="quote-cjk-patch"/>
              </a:rPr>
              <a:t>Metodología de identificación</a:t>
            </a:r>
            <a:endParaRPr lang="es-PE" sz="2400" dirty="0">
              <a:solidFill>
                <a:srgbClr val="0F1115"/>
              </a:solidFill>
              <a:latin typeface="quote-cjk-patch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sz="2400" b="1" dirty="0">
                <a:solidFill>
                  <a:srgbClr val="0F1115"/>
                </a:solidFill>
                <a:latin typeface="quote-cjk-patch"/>
              </a:rPr>
              <a:t>Inventario de activos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sz="2400" b="1" dirty="0">
                <a:solidFill>
                  <a:srgbClr val="0F1115"/>
                </a:solidFill>
                <a:latin typeface="quote-cjk-patch"/>
              </a:rPr>
              <a:t>Propietario del activo</a:t>
            </a:r>
            <a:r>
              <a:rPr lang="es-PE" sz="2400" dirty="0">
                <a:solidFill>
                  <a:srgbClr val="0F1115"/>
                </a:solidFill>
                <a:latin typeface="quote-cjk-patch"/>
              </a:rPr>
              <a:t>: Es quien decide quién puede ver la información.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sz="2400" b="1" dirty="0">
                <a:solidFill>
                  <a:srgbClr val="0F1115"/>
                </a:solidFill>
                <a:latin typeface="quote-cjk-patch"/>
              </a:rPr>
              <a:t>Clasificación de sensibilidad</a:t>
            </a:r>
            <a:r>
              <a:rPr lang="es-PE" sz="2400" dirty="0">
                <a:solidFill>
                  <a:srgbClr val="0F1115"/>
                </a:solidFill>
                <a:latin typeface="quote-cjk-patch"/>
              </a:rPr>
              <a:t>: </a:t>
            </a:r>
            <a:r>
              <a:rPr lang="pt-BR" sz="2400" dirty="0">
                <a:solidFill>
                  <a:srgbClr val="0F1115"/>
                </a:solidFill>
                <a:latin typeface="quote-cjk-patch"/>
              </a:rPr>
              <a:t>Público, Interno, Confidencial, Secreto / Restringido</a:t>
            </a:r>
            <a:endParaRPr lang="es-PE" sz="2400" dirty="0">
              <a:solidFill>
                <a:srgbClr val="0F1115"/>
              </a:solidFill>
              <a:latin typeface="quote-cjk-patch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sz="2400" b="1" dirty="0">
                <a:solidFill>
                  <a:srgbClr val="0F1115"/>
                </a:solidFill>
                <a:latin typeface="quote-cjk-patch"/>
              </a:rPr>
              <a:t>Valoración del activo</a:t>
            </a:r>
            <a:r>
              <a:rPr lang="es-PE" sz="2400" dirty="0">
                <a:solidFill>
                  <a:srgbClr val="0F1115"/>
                </a:solidFill>
                <a:latin typeface="quote-cjk-patch"/>
              </a:rPr>
              <a:t>: Cuánto afectaría a la empresa si el activo deja de funcionar o desaparece.</a:t>
            </a:r>
          </a:p>
          <a:p>
            <a:endParaRPr lang="es-PE" dirty="0"/>
          </a:p>
        </p:txBody>
      </p:sp>
      <p:pic>
        <p:nvPicPr>
          <p:cNvPr id="5" name="Imagen 6">
            <a:extLst>
              <a:ext uri="{FF2B5EF4-FFF2-40B4-BE49-F238E27FC236}">
                <a16:creationId xmlns:a16="http://schemas.microsoft.com/office/drawing/2014/main" id="{065DCB63-58A4-B462-DBE9-2D93D0FE53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419" y="178228"/>
            <a:ext cx="3035965" cy="915366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345" y="2200564"/>
            <a:ext cx="5391150" cy="311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6320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/>
              <a:t> Activos de información </a:t>
            </a:r>
            <a:endParaRPr lang="es-PE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736270" y="2200564"/>
            <a:ext cx="4859382" cy="366853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PE" sz="2100" b="1" dirty="0">
                <a:latin typeface="Google Sans"/>
              </a:rPr>
              <a:t>Ejemplo práctico para entender el flujo</a:t>
            </a:r>
          </a:p>
          <a:p>
            <a:pPr algn="just"/>
            <a:r>
              <a:rPr lang="es-PE" sz="2100" dirty="0">
                <a:latin typeface="Google Sans"/>
              </a:rPr>
              <a:t>Imagina un hospital:</a:t>
            </a:r>
          </a:p>
          <a:p>
            <a:pPr algn="just">
              <a:buFont typeface="+mj-lt"/>
              <a:buAutoNum type="arabicPeriod"/>
            </a:pPr>
            <a:r>
              <a:rPr lang="es-PE" sz="2100" b="1" dirty="0">
                <a:latin typeface="Google Sans"/>
              </a:rPr>
              <a:t>Inventario:</a:t>
            </a:r>
            <a:r>
              <a:rPr lang="es-PE" sz="2100" dirty="0">
                <a:latin typeface="Google Sans"/>
              </a:rPr>
              <a:t> Encuentran el archivo digital "Historiales_Medicos_2026.db".</a:t>
            </a:r>
          </a:p>
          <a:p>
            <a:pPr algn="just">
              <a:buFont typeface="+mj-lt"/>
              <a:buAutoNum type="arabicPeriod"/>
            </a:pPr>
            <a:r>
              <a:rPr lang="es-PE" sz="2100" b="1" dirty="0">
                <a:latin typeface="Google Sans"/>
              </a:rPr>
              <a:t>Propietario:</a:t>
            </a:r>
            <a:r>
              <a:rPr lang="es-PE" sz="2100" dirty="0">
                <a:latin typeface="Google Sans"/>
              </a:rPr>
              <a:t> El Director Médico es el encargado de ese archivo.</a:t>
            </a:r>
          </a:p>
          <a:p>
            <a:pPr algn="just">
              <a:buFont typeface="+mj-lt"/>
              <a:buAutoNum type="arabicPeriod"/>
            </a:pPr>
            <a:r>
              <a:rPr lang="es-PE" sz="2100" b="1" dirty="0">
                <a:latin typeface="Google Sans"/>
              </a:rPr>
              <a:t>Valoración:</a:t>
            </a:r>
            <a:r>
              <a:rPr lang="es-PE" sz="2100" dirty="0">
                <a:latin typeface="Google Sans"/>
              </a:rPr>
              <a:t> Si el archivo se borra, el hospital no puede operar. El valor es "Muy Alto".</a:t>
            </a:r>
          </a:p>
          <a:p>
            <a:pPr algn="just">
              <a:buFont typeface="+mj-lt"/>
              <a:buAutoNum type="arabicPeriod"/>
            </a:pPr>
            <a:r>
              <a:rPr lang="es-PE" sz="2100" b="1" dirty="0">
                <a:latin typeface="Google Sans"/>
              </a:rPr>
              <a:t>Clasificación de sensibilidad:</a:t>
            </a:r>
            <a:r>
              <a:rPr lang="es-PE" sz="2100" dirty="0">
                <a:latin typeface="Google Sans"/>
              </a:rPr>
              <a:t> Como tiene datos privados de pacientes, se clasifica como </a:t>
            </a:r>
            <a:r>
              <a:rPr lang="es-PE" sz="2100" b="1" dirty="0">
                <a:latin typeface="Google Sans"/>
              </a:rPr>
              <a:t>Confidencial / Restringido</a:t>
            </a:r>
            <a:r>
              <a:rPr lang="es-PE" sz="2100" dirty="0">
                <a:latin typeface="Google Sans"/>
              </a:rPr>
              <a:t>. Solo los médicos autorizados pueden abrirlo.</a:t>
            </a:r>
          </a:p>
          <a:p>
            <a:endParaRPr lang="es-PE" dirty="0"/>
          </a:p>
        </p:txBody>
      </p:sp>
      <p:pic>
        <p:nvPicPr>
          <p:cNvPr id="5" name="Imagen 6">
            <a:extLst>
              <a:ext uri="{FF2B5EF4-FFF2-40B4-BE49-F238E27FC236}">
                <a16:creationId xmlns:a16="http://schemas.microsoft.com/office/drawing/2014/main" id="{065DCB63-58A4-B462-DBE9-2D93D0FE53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419" y="178228"/>
            <a:ext cx="3035965" cy="915366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345" y="2200564"/>
            <a:ext cx="5391150" cy="311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2867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/>
              <a:t> Inventario de Activos - Ejemplo </a:t>
            </a:r>
            <a:endParaRPr lang="es-PE" dirty="0"/>
          </a:p>
        </p:txBody>
      </p:sp>
      <p:pic>
        <p:nvPicPr>
          <p:cNvPr id="5" name="Imagen 6">
            <a:extLst>
              <a:ext uri="{FF2B5EF4-FFF2-40B4-BE49-F238E27FC236}">
                <a16:creationId xmlns:a16="http://schemas.microsoft.com/office/drawing/2014/main" id="{065DCB63-58A4-B462-DBE9-2D93D0FE53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419" y="178228"/>
            <a:ext cx="3035965" cy="915366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275" y="2002085"/>
            <a:ext cx="7969869" cy="4077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303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/>
              <a:t>Tendencias principales</a:t>
            </a:r>
            <a:endParaRPr lang="es-PE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PE" b="1" dirty="0"/>
              <a:t>Zero Trust</a:t>
            </a:r>
            <a:r>
              <a:rPr lang="es-PE" dirty="0"/>
              <a:t>: Eliminación de la confianza implícita en redes</a:t>
            </a:r>
          </a:p>
          <a:p>
            <a:pPr algn="just"/>
            <a:r>
              <a:rPr lang="es-PE" b="1" dirty="0"/>
              <a:t>IA en </a:t>
            </a:r>
            <a:r>
              <a:rPr lang="es-PE" b="1" dirty="0" err="1"/>
              <a:t>ciberseguridad</a:t>
            </a:r>
            <a:r>
              <a:rPr lang="es-PE" dirty="0"/>
              <a:t>: Detección avanzada de amenazas</a:t>
            </a:r>
          </a:p>
          <a:p>
            <a:pPr algn="just"/>
            <a:r>
              <a:rPr lang="es-PE" b="1" dirty="0" err="1"/>
              <a:t>Ciberseguridad</a:t>
            </a:r>
            <a:r>
              <a:rPr lang="es-PE" b="1" dirty="0"/>
              <a:t> cuántica</a:t>
            </a:r>
            <a:r>
              <a:rPr lang="es-PE" dirty="0"/>
              <a:t>: Preparación para computación cuántica</a:t>
            </a:r>
          </a:p>
          <a:p>
            <a:pPr algn="just"/>
            <a:r>
              <a:rPr lang="es-PE" b="1" dirty="0"/>
              <a:t>Regulaciones</a:t>
            </a:r>
            <a:r>
              <a:rPr lang="es-PE" dirty="0"/>
              <a:t>: Mayor presión normativa (Ley de Protección de Datos)</a:t>
            </a:r>
          </a:p>
          <a:p>
            <a:pPr algn="just"/>
            <a:r>
              <a:rPr lang="es-PE" b="1" dirty="0"/>
              <a:t>Seguridad en la nube</a:t>
            </a:r>
            <a:r>
              <a:rPr lang="es-PE" dirty="0"/>
              <a:t>: Adopción acelerada y nuevos desafíos</a:t>
            </a:r>
          </a:p>
          <a:p>
            <a:pPr algn="just"/>
            <a:r>
              <a:rPr lang="es-PE" b="1" dirty="0" err="1"/>
              <a:t>Ransomware</a:t>
            </a:r>
            <a:r>
              <a:rPr lang="es-PE" b="1" dirty="0"/>
              <a:t> como servicio (</a:t>
            </a:r>
            <a:r>
              <a:rPr lang="es-PE" b="1" dirty="0" err="1"/>
              <a:t>RaaS</a:t>
            </a:r>
            <a:r>
              <a:rPr lang="es-PE" b="1" dirty="0"/>
              <a:t>)</a:t>
            </a:r>
            <a:r>
              <a:rPr lang="es-PE" dirty="0"/>
              <a:t>: Modelo de negocio criminal en crecimiento</a:t>
            </a:r>
          </a:p>
          <a:p>
            <a:endParaRPr lang="es-PE" dirty="0"/>
          </a:p>
        </p:txBody>
      </p:sp>
      <p:pic>
        <p:nvPicPr>
          <p:cNvPr id="5" name="Imagen 6">
            <a:extLst>
              <a:ext uri="{FF2B5EF4-FFF2-40B4-BE49-F238E27FC236}">
                <a16:creationId xmlns:a16="http://schemas.microsoft.com/office/drawing/2014/main" id="{065DCB63-58A4-B462-DBE9-2D93D0FE53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419" y="178228"/>
            <a:ext cx="3035965" cy="915366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597" y="2497015"/>
            <a:ext cx="4633177" cy="2205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5632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52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D3168B-8770-2683-E39A-C66BF77C5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0A51BA0-FECD-4174-B01A-A964AA0F10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1" t="35771" b="34690"/>
          <a:stretch/>
        </p:blipFill>
        <p:spPr>
          <a:xfrm>
            <a:off x="0" y="1860082"/>
            <a:ext cx="9736753" cy="2526585"/>
          </a:xfrm>
          <a:prstGeom prst="rect">
            <a:avLst/>
          </a:prstGeom>
        </p:spPr>
      </p:pic>
      <p:sp>
        <p:nvSpPr>
          <p:cNvPr id="3" name="Título 3">
            <a:extLst>
              <a:ext uri="{FF2B5EF4-FFF2-40B4-BE49-F238E27FC236}">
                <a16:creationId xmlns:a16="http://schemas.microsoft.com/office/drawing/2014/main" id="{D5ABCE56-4718-4CE6-B71C-4DD344A63A32}"/>
              </a:ext>
            </a:extLst>
          </p:cNvPr>
          <p:cNvSpPr txBox="1">
            <a:spLocks/>
          </p:cNvSpPr>
          <p:nvPr/>
        </p:nvSpPr>
        <p:spPr>
          <a:xfrm>
            <a:off x="1586752" y="5403028"/>
            <a:ext cx="10039574" cy="145497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MX" sz="55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MUCHAS GRACIAS</a:t>
            </a:r>
            <a:endParaRPr lang="es-PE" sz="55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CEFEB47-8D48-9774-5C40-9475B2758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034" y="211629"/>
            <a:ext cx="4977622" cy="158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006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7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6788DD2F-5AA5-4584-9A43-0BC9F5402FD7}"/>
              </a:ext>
            </a:extLst>
          </p:cNvPr>
          <p:cNvSpPr/>
          <p:nvPr/>
        </p:nvSpPr>
        <p:spPr>
          <a:xfrm>
            <a:off x="0" y="0"/>
            <a:ext cx="460984" cy="6858000"/>
          </a:xfrm>
          <a:prstGeom prst="rect">
            <a:avLst/>
          </a:prstGeom>
          <a:solidFill>
            <a:srgbClr val="BD58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9077C6E-307B-4B5E-BA82-B7CC1FCE1FE0}"/>
              </a:ext>
            </a:extLst>
          </p:cNvPr>
          <p:cNvSpPr/>
          <p:nvPr/>
        </p:nvSpPr>
        <p:spPr>
          <a:xfrm>
            <a:off x="460984" y="0"/>
            <a:ext cx="45719" cy="6858000"/>
          </a:xfrm>
          <a:prstGeom prst="rect">
            <a:avLst/>
          </a:prstGeom>
          <a:solidFill>
            <a:srgbClr val="E4831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9" name="Título 3">
            <a:extLst>
              <a:ext uri="{FF2B5EF4-FFF2-40B4-BE49-F238E27FC236}">
                <a16:creationId xmlns:a16="http://schemas.microsoft.com/office/drawing/2014/main" id="{D2EF6487-1E67-44F5-9890-3B611C4E568E}"/>
              </a:ext>
            </a:extLst>
          </p:cNvPr>
          <p:cNvSpPr txBox="1">
            <a:spLocks/>
          </p:cNvSpPr>
          <p:nvPr/>
        </p:nvSpPr>
        <p:spPr>
          <a:xfrm>
            <a:off x="1480969" y="2860766"/>
            <a:ext cx="10045851" cy="180778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5400" b="1" dirty="0">
                <a:solidFill>
                  <a:schemeClr val="bg1"/>
                </a:solidFill>
              </a:rPr>
              <a:t>MÓDULO 1: FUNDAMENTOS DE CIBERSEGURIDAD, PRIVACIDAD Y TRANSFORMACIÓN DIGITAL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7DF3B16-6AF6-4FA5-1238-9B3E2F6130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573" y="5404167"/>
            <a:ext cx="3019427" cy="91038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6190E98-208E-A359-ADC5-6E03F6C48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969" y="211615"/>
            <a:ext cx="4379517" cy="139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18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C85DACCB-2A01-40DF-A200-E6F06ED43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106" y="282388"/>
            <a:ext cx="10039574" cy="1454972"/>
          </a:xfrm>
        </p:spPr>
        <p:txBody>
          <a:bodyPr/>
          <a:lstStyle/>
          <a:p>
            <a:r>
              <a:rPr lang="es-PE" b="1" dirty="0"/>
              <a:t>1.1 Panorama de amenazas en Latinoamérica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2AA907D-8737-4C86-87AB-E4BB78763E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792882" cy="402336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s-PE" b="1" dirty="0"/>
              <a:t>Panorama de Amenazas en Latinoamérica</a:t>
            </a:r>
            <a:r>
              <a:rPr lang="es-PE" dirty="0"/>
              <a:t>: Aceleración agresiva de ataques cibernéticos financieros y de espionaje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b="1" dirty="0"/>
              <a:t>Contexto regional y tendencias</a:t>
            </a:r>
            <a:r>
              <a:rPr lang="es-PE" dirty="0"/>
              <a:t>: Latinoamérica se ha convertido en la región más afectada del mundo por ataques de secuestro de datos.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b="1" dirty="0" err="1"/>
              <a:t>Lectura</a:t>
            </a:r>
            <a:r>
              <a:rPr lang="en-US" dirty="0"/>
              <a:t>: https://latam.kaspersky.com/about/press-releases/america-latina-la-region-mas-afectada-por-el-ransomware-kaspersky</a:t>
            </a:r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E9EF98C-1F8C-E37E-F701-7944C3BA39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174013"/>
            <a:ext cx="3181879" cy="95936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312" y="2150156"/>
            <a:ext cx="6135688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9607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8F8218-E273-4039-B84B-A2697C0A1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/>
              <a:t>Estadísticas clave</a:t>
            </a:r>
            <a:endParaRPr lang="es-PE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C729CA-111B-4F26-AC4C-B1E409D593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5766659" cy="402336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s-PE" dirty="0"/>
              <a:t>Latinoamérica es una de las regiones con mayor crecimiento de ciberataques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dirty="0" err="1"/>
              <a:t>Ransomware</a:t>
            </a:r>
            <a:r>
              <a:rPr lang="es-PE" dirty="0"/>
              <a:t>: el 40% de las organizaciones en la región han sido víctimas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dirty="0"/>
              <a:t>Sectores más atacados: financiero, gobierno, salud y </a:t>
            </a:r>
            <a:r>
              <a:rPr lang="es-PE" dirty="0" err="1"/>
              <a:t>retail</a:t>
            </a:r>
            <a:endParaRPr lang="es-PE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dirty="0"/>
              <a:t>Principales vectores: </a:t>
            </a:r>
            <a:r>
              <a:rPr lang="es-PE" dirty="0" err="1"/>
              <a:t>phishing</a:t>
            </a:r>
            <a:r>
              <a:rPr lang="es-PE" dirty="0"/>
              <a:t>, </a:t>
            </a:r>
            <a:r>
              <a:rPr lang="es-PE" dirty="0" err="1"/>
              <a:t>ransomware</a:t>
            </a:r>
            <a:r>
              <a:rPr lang="es-PE" dirty="0"/>
              <a:t>, vulnerabilidades en aplicaciones web</a:t>
            </a:r>
          </a:p>
          <a:p>
            <a:r>
              <a:rPr lang="es-PE" dirty="0">
                <a:hlinkClick r:id="rId2"/>
              </a:rPr>
              <a:t>https://blog.checkpoint.com/research/latin-america-sees-sharpest-rise-in-cyber-attacks-in-december-2025-as-ransomware-activity-accelerates/</a:t>
            </a:r>
            <a:endParaRPr lang="es-PE" dirty="0"/>
          </a:p>
          <a:p>
            <a:endParaRPr lang="es-PE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65DCB63-58A4-B462-DBE9-2D93D0FE53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419" y="178228"/>
            <a:ext cx="3035965" cy="915366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162" y="1852550"/>
            <a:ext cx="4498222" cy="414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8415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8F8218-E273-4039-B84B-A2697C0A1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/>
              <a:t>Casos relevantes</a:t>
            </a:r>
            <a:endParaRPr lang="es-PE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C729CA-111B-4F26-AC4C-B1E409D593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5256020" cy="4023360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s-PE" b="1" dirty="0"/>
              <a:t>Ataques a infraestructura crítica en la región: </a:t>
            </a:r>
            <a:r>
              <a:rPr lang="es-PE" dirty="0"/>
              <a:t>Costa Rica, ataques masivos de </a:t>
            </a:r>
            <a:r>
              <a:rPr lang="es-PE" dirty="0" err="1"/>
              <a:t>ransomware</a:t>
            </a:r>
            <a:r>
              <a:rPr lang="es-PE" dirty="0"/>
              <a:t> paralizaron sistemas aduaneros, ministerios de hacienda y servicios de salud públicos, dejando al país en estado de emergencia nacional.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b="1" dirty="0"/>
              <a:t>Filtraciones de datos masivas en entidades gubernamentales</a:t>
            </a:r>
            <a:r>
              <a:rPr lang="es-PE" dirty="0"/>
              <a:t>: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s-PE" dirty="0"/>
              <a:t>La Filtración de Credenciales del MININTER (2025): En abril de 2025, se reportó la filtración masiva de los datos personales de más de 15 millones de peruanos.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s-PE" dirty="0"/>
              <a:t>Exposición del Padrón Electoral (2025): A finales de octubre de 2025, se descubrió que la plataforma web del RENIEC dejó expuestos los datos privados de más de 27 millones de peruanos de cara a los comicios electorales.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65DCB63-58A4-B462-DBE9-2D93D0FE53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419" y="178228"/>
            <a:ext cx="3035965" cy="915366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150" y="1908196"/>
            <a:ext cx="5543550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2980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/>
              <a:t>Principios de </a:t>
            </a:r>
            <a:r>
              <a:rPr lang="es-PE" b="1" dirty="0" err="1"/>
              <a:t>ciberseguridad</a:t>
            </a:r>
            <a:endParaRPr lang="es-PE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endParaRPr lang="es-PE" b="1" dirty="0"/>
          </a:p>
          <a:p>
            <a:pPr algn="just"/>
            <a:endParaRPr lang="es-PE" b="1" dirty="0"/>
          </a:p>
          <a:p>
            <a:pPr algn="just"/>
            <a:r>
              <a:rPr lang="es-PE" b="1" dirty="0"/>
              <a:t>Definición</a:t>
            </a:r>
          </a:p>
          <a:p>
            <a:pPr algn="just"/>
            <a:r>
              <a:rPr lang="es-PE" dirty="0"/>
              <a:t>La </a:t>
            </a:r>
            <a:r>
              <a:rPr lang="es-PE" dirty="0" err="1"/>
              <a:t>ciberseguridad</a:t>
            </a:r>
            <a:r>
              <a:rPr lang="es-PE" dirty="0"/>
              <a:t> es el conjunto de prácticas, tecnologías y procesos diseñados para proteger sistemas, redes y datos de ataques, daños o accesos no autorizados.</a:t>
            </a:r>
          </a:p>
        </p:txBody>
      </p:sp>
      <p:pic>
        <p:nvPicPr>
          <p:cNvPr id="5" name="Imagen 6">
            <a:extLst>
              <a:ext uri="{FF2B5EF4-FFF2-40B4-BE49-F238E27FC236}">
                <a16:creationId xmlns:a16="http://schemas.microsoft.com/office/drawing/2014/main" id="{065DCB63-58A4-B462-DBE9-2D93D0FE53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419" y="178228"/>
            <a:ext cx="3035965" cy="915366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156" y="2111993"/>
            <a:ext cx="5438775" cy="364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8329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/>
              <a:t>Triada CIA</a:t>
            </a:r>
            <a:endParaRPr lang="es-PE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87532" y="2234378"/>
            <a:ext cx="5251268" cy="3589032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s-PE" sz="2400" b="1" dirty="0"/>
              <a:t>Confidencialidad</a:t>
            </a:r>
            <a:r>
              <a:rPr lang="es-PE" sz="2400" dirty="0"/>
              <a:t>: Garantizar que solo personas autorizadas accedan a la información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sz="2400" b="1" dirty="0"/>
              <a:t>Integridad</a:t>
            </a:r>
            <a:r>
              <a:rPr lang="es-PE" sz="2400" dirty="0"/>
              <a:t>: Asegurar que la información no sea modificada sin autorización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sz="2400" b="1" dirty="0"/>
              <a:t>Disponibilidad</a:t>
            </a:r>
            <a:r>
              <a:rPr lang="es-PE" sz="2400" dirty="0"/>
              <a:t>: Garantizar que la información y sistemas estén disponibles cuando se necesiten</a:t>
            </a:r>
          </a:p>
        </p:txBody>
      </p:sp>
      <p:pic>
        <p:nvPicPr>
          <p:cNvPr id="5" name="Imagen 6">
            <a:extLst>
              <a:ext uri="{FF2B5EF4-FFF2-40B4-BE49-F238E27FC236}">
                <a16:creationId xmlns:a16="http://schemas.microsoft.com/office/drawing/2014/main" id="{065DCB63-58A4-B462-DBE9-2D93D0FE53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419" y="178228"/>
            <a:ext cx="3035965" cy="915366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876" y="2007837"/>
            <a:ext cx="3438525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5728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/>
              <a:t>Principios adicionales</a:t>
            </a:r>
            <a:endParaRPr lang="es-PE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04405" y="2208810"/>
            <a:ext cx="5595652" cy="3589032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s-PE" sz="2400" b="1" dirty="0"/>
              <a:t>Autenticación</a:t>
            </a:r>
            <a:r>
              <a:rPr lang="es-PE" sz="2400" dirty="0"/>
              <a:t>: Verificar la identidad de usuarios y sistemas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sz="2400" b="1" dirty="0"/>
              <a:t>Autorización</a:t>
            </a:r>
            <a:r>
              <a:rPr lang="es-PE" sz="2400" dirty="0"/>
              <a:t>: Determinar qué acciones puede realizar un usuario autenticado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sz="2400" b="1" dirty="0"/>
              <a:t>No repudio</a:t>
            </a:r>
            <a:r>
              <a:rPr lang="es-PE" sz="2400" dirty="0"/>
              <a:t>: Garantizar que una acción no pueda ser negada por quien la realizó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sz="2400" b="1" dirty="0"/>
              <a:t>Privacidad</a:t>
            </a:r>
            <a:r>
              <a:rPr lang="es-PE" sz="2400" dirty="0"/>
              <a:t>: Proteger la información personal y su uso adecuado</a:t>
            </a:r>
          </a:p>
        </p:txBody>
      </p:sp>
      <p:pic>
        <p:nvPicPr>
          <p:cNvPr id="5" name="Imagen 6">
            <a:extLst>
              <a:ext uri="{FF2B5EF4-FFF2-40B4-BE49-F238E27FC236}">
                <a16:creationId xmlns:a16="http://schemas.microsoft.com/office/drawing/2014/main" id="{065DCB63-58A4-B462-DBE9-2D93D0FE53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419" y="178228"/>
            <a:ext cx="3035965" cy="915366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309" y="1919885"/>
            <a:ext cx="3609975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2418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b="1" dirty="0"/>
              <a:t> Activos de información </a:t>
            </a:r>
            <a:endParaRPr lang="es-PE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736270" y="2200564"/>
            <a:ext cx="5298769" cy="3668530"/>
          </a:xfrm>
        </p:spPr>
        <p:txBody>
          <a:bodyPr/>
          <a:lstStyle/>
          <a:p>
            <a:pPr algn="just"/>
            <a:r>
              <a:rPr lang="es-PE" sz="2400" b="1" dirty="0">
                <a:solidFill>
                  <a:srgbClr val="0F1115"/>
                </a:solidFill>
                <a:latin typeface="quote-cjk-patch"/>
              </a:rPr>
              <a:t>Definición de activos de información</a:t>
            </a:r>
            <a:endParaRPr lang="es-PE" sz="2400" dirty="0">
              <a:solidFill>
                <a:srgbClr val="0F1115"/>
              </a:solidFill>
              <a:latin typeface="quote-cjk-patch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sz="2400" dirty="0">
                <a:solidFill>
                  <a:srgbClr val="0F1115"/>
                </a:solidFill>
                <a:latin typeface="quote-cjk-patch"/>
              </a:rPr>
              <a:t>Un activo de información es cualquier elemento que tiene valor para una organización y que debe ser protegido.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s-PE" sz="2400" dirty="0">
                <a:solidFill>
                  <a:srgbClr val="0F1115"/>
                </a:solidFill>
                <a:latin typeface="quote-cjk-patch"/>
              </a:rPr>
              <a:t>Ejemplos: bases de datos, documentos, propiedad intelectual, hardware, software, personal.</a:t>
            </a:r>
          </a:p>
          <a:p>
            <a:endParaRPr lang="es-PE" dirty="0"/>
          </a:p>
        </p:txBody>
      </p:sp>
      <p:pic>
        <p:nvPicPr>
          <p:cNvPr id="5" name="Imagen 6">
            <a:extLst>
              <a:ext uri="{FF2B5EF4-FFF2-40B4-BE49-F238E27FC236}">
                <a16:creationId xmlns:a16="http://schemas.microsoft.com/office/drawing/2014/main" id="{065DCB63-58A4-B462-DBE9-2D93D0FE53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419" y="178228"/>
            <a:ext cx="3035965" cy="915366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5234" y="2200564"/>
            <a:ext cx="5391150" cy="311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244082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3759</TotalTime>
  <Words>667</Words>
  <Application>Microsoft Office PowerPoint</Application>
  <PresentationFormat>Panorámica</PresentationFormat>
  <Paragraphs>63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Google Sans</vt:lpstr>
      <vt:lpstr>quote-cjk-patch</vt:lpstr>
      <vt:lpstr>Wingdings</vt:lpstr>
      <vt:lpstr>Retrospección</vt:lpstr>
      <vt:lpstr>Presentación de PowerPoint</vt:lpstr>
      <vt:lpstr>Presentación de PowerPoint</vt:lpstr>
      <vt:lpstr>1.1 Panorama de amenazas en Latinoamérica</vt:lpstr>
      <vt:lpstr>Estadísticas clave</vt:lpstr>
      <vt:lpstr>Casos relevantes</vt:lpstr>
      <vt:lpstr>Principios de ciberseguridad</vt:lpstr>
      <vt:lpstr>Triada CIA</vt:lpstr>
      <vt:lpstr>Principios adicionales</vt:lpstr>
      <vt:lpstr> Activos de información </vt:lpstr>
      <vt:lpstr> Activos de información </vt:lpstr>
      <vt:lpstr> Activos de información </vt:lpstr>
      <vt:lpstr> Activos de información </vt:lpstr>
      <vt:lpstr> Inventario de Activos - Ejemplo </vt:lpstr>
      <vt:lpstr>Tendencias principales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CENCAEP</dc:creator>
  <cp:lastModifiedBy>Pareja Sebedo, Charles Richard</cp:lastModifiedBy>
  <cp:revision>157</cp:revision>
  <dcterms:created xsi:type="dcterms:W3CDTF">2024-10-30T20:10:50Z</dcterms:created>
  <dcterms:modified xsi:type="dcterms:W3CDTF">2026-08-21T13:13:58Z</dcterms:modified>
</cp:coreProperties>
</file>